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"/>
  </p:sldMasterIdLst>
  <p:sldIdLst>
    <p:sldId id="256" r:id="rId3"/>
    <p:sldId id="257" r:id="rId4"/>
    <p:sldId id="27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45"/>
    <a:srgbClr val="FF6699"/>
    <a:srgbClr val="E63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D9B74-4442-4173-A82B-7B65BE8C67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E368D-76B6-4C16-B27B-4597D43F99B9}">
      <dgm:prSet phldrT="[Текст]"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800" b="1" dirty="0" smtClean="0"/>
            <a:t>Антенны</a:t>
          </a:r>
          <a:endParaRPr lang="ru-RU" sz="1600" dirty="0"/>
        </a:p>
      </dgm:t>
    </dgm:pt>
    <dgm:pt modelId="{F4B0D07F-8564-43D0-9A32-CB58F70E974E}" type="parTrans" cxnId="{26519081-2D9B-4EC2-B7C7-402ACD3D0C36}">
      <dgm:prSet/>
      <dgm:spPr/>
      <dgm:t>
        <a:bodyPr/>
        <a:lstStyle/>
        <a:p>
          <a:endParaRPr lang="ru-RU"/>
        </a:p>
      </dgm:t>
    </dgm:pt>
    <dgm:pt modelId="{CBE55982-5DE6-416C-B7EE-85D2F4A571E5}" type="sibTrans" cxnId="{26519081-2D9B-4EC2-B7C7-402ACD3D0C36}">
      <dgm:prSet/>
      <dgm:spPr/>
      <dgm:t>
        <a:bodyPr/>
        <a:lstStyle/>
        <a:p>
          <a:endParaRPr lang="ru-RU"/>
        </a:p>
      </dgm:t>
    </dgm:pt>
    <dgm:pt modelId="{F20A6E5D-B40A-4D09-B13E-766141D65F17}">
      <dgm:prSet phldrT="[Текст]" custT="1"/>
      <dgm:spPr>
        <a:solidFill>
          <a:srgbClr val="E638DE"/>
        </a:solidFill>
        <a:ln>
          <a:solidFill>
            <a:srgbClr val="E638DE"/>
          </a:solidFill>
        </a:ln>
      </dgm:spPr>
      <dgm:t>
        <a:bodyPr/>
        <a:lstStyle/>
        <a:p>
          <a:r>
            <a:rPr lang="ru-RU" sz="2800" b="1" dirty="0" smtClean="0"/>
            <a:t>Сеть</a:t>
          </a:r>
          <a:endParaRPr lang="ru-RU" sz="2800" b="1" dirty="0"/>
        </a:p>
      </dgm:t>
    </dgm:pt>
    <dgm:pt modelId="{79946772-8E84-4749-A579-48D340CBDB13}" type="parTrans" cxnId="{15270346-5666-4F1D-ACB7-1B699FDECD69}">
      <dgm:prSet/>
      <dgm:spPr/>
      <dgm:t>
        <a:bodyPr/>
        <a:lstStyle/>
        <a:p>
          <a:endParaRPr lang="ru-RU"/>
        </a:p>
      </dgm:t>
    </dgm:pt>
    <dgm:pt modelId="{15EA47CD-E66B-4101-90DB-ED1415E547DA}" type="sibTrans" cxnId="{15270346-5666-4F1D-ACB7-1B699FDECD69}">
      <dgm:prSet/>
      <dgm:spPr/>
      <dgm:t>
        <a:bodyPr/>
        <a:lstStyle/>
        <a:p>
          <a:endParaRPr lang="ru-RU"/>
        </a:p>
      </dgm:t>
    </dgm:pt>
    <dgm:pt modelId="{6A54EB15-84C3-4831-AAD9-3F0ECC00600C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800" b="1" dirty="0" smtClean="0"/>
            <a:t>Питание</a:t>
          </a:r>
          <a:endParaRPr lang="ru-RU" sz="2800" b="1" dirty="0"/>
        </a:p>
      </dgm:t>
    </dgm:pt>
    <dgm:pt modelId="{08F2FAD5-DC95-499F-B847-C7E82E245BB9}" type="parTrans" cxnId="{EF8221A4-C7E0-4549-B9D7-1085489389A1}">
      <dgm:prSet/>
      <dgm:spPr/>
      <dgm:t>
        <a:bodyPr/>
        <a:lstStyle/>
        <a:p>
          <a:endParaRPr lang="ru-RU"/>
        </a:p>
      </dgm:t>
    </dgm:pt>
    <dgm:pt modelId="{B6517B0E-E649-4DBB-BBA2-74C3BB44222F}" type="sibTrans" cxnId="{EF8221A4-C7E0-4549-B9D7-1085489389A1}">
      <dgm:prSet/>
      <dgm:spPr/>
      <dgm:t>
        <a:bodyPr/>
        <a:lstStyle/>
        <a:p>
          <a:endParaRPr lang="ru-RU"/>
        </a:p>
      </dgm:t>
    </dgm:pt>
    <dgm:pt modelId="{0C334EA8-E1EC-485B-BDB1-A4AB01FEAC32}">
      <dgm:prSet/>
      <dgm:spPr>
        <a:solidFill>
          <a:srgbClr val="00B0F0">
            <a:alpha val="21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Два ненаправленных антенных модуля</a:t>
          </a:r>
          <a:endParaRPr lang="ru-RU" dirty="0"/>
        </a:p>
      </dgm:t>
    </dgm:pt>
    <dgm:pt modelId="{E4B56204-F93B-4F3B-8E41-06449BCA328D}" type="parTrans" cxnId="{BC4807A0-5607-46C5-8B92-981831513665}">
      <dgm:prSet/>
      <dgm:spPr/>
      <dgm:t>
        <a:bodyPr/>
        <a:lstStyle/>
        <a:p>
          <a:endParaRPr lang="ru-RU"/>
        </a:p>
      </dgm:t>
    </dgm:pt>
    <dgm:pt modelId="{B4647553-A51F-4309-9875-E52A49BB523A}" type="sibTrans" cxnId="{BC4807A0-5607-46C5-8B92-981831513665}">
      <dgm:prSet/>
      <dgm:spPr/>
      <dgm:t>
        <a:bodyPr/>
        <a:lstStyle/>
        <a:p>
          <a:endParaRPr lang="ru-RU"/>
        </a:p>
      </dgm:t>
    </dgm:pt>
    <dgm:pt modelId="{F2E8CD21-40C0-46B4-BAEE-E958CCFADCE5}">
      <dgm:prSet/>
      <dgm:spPr>
        <a:solidFill>
          <a:srgbClr val="00B0F0">
            <a:alpha val="21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 dirty="0"/>
        </a:p>
      </dgm:t>
    </dgm:pt>
    <dgm:pt modelId="{28D619E5-8A69-42BA-8A27-F410C0D2BD52}" type="parTrans" cxnId="{19E6ED00-9765-4DD7-970E-C19F1C8471AB}">
      <dgm:prSet/>
      <dgm:spPr/>
      <dgm:t>
        <a:bodyPr/>
        <a:lstStyle/>
        <a:p>
          <a:endParaRPr lang="ru-RU"/>
        </a:p>
      </dgm:t>
    </dgm:pt>
    <dgm:pt modelId="{98E8319B-F89F-4916-8EF1-D440EB8E825F}" type="sibTrans" cxnId="{19E6ED00-9765-4DD7-970E-C19F1C8471AB}">
      <dgm:prSet/>
      <dgm:spPr/>
      <dgm:t>
        <a:bodyPr/>
        <a:lstStyle/>
        <a:p>
          <a:endParaRPr lang="ru-RU"/>
        </a:p>
      </dgm:t>
    </dgm:pt>
    <dgm:pt modelId="{905FAB5F-97EE-4840-B5A5-B47634A6DBD0}">
      <dgm:prSet/>
      <dgm:spPr>
        <a:solidFill>
          <a:srgbClr val="00B0F0">
            <a:alpha val="21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Радиус покрытия в помещении – до 50 м</a:t>
          </a:r>
          <a:endParaRPr lang="ru-RU" dirty="0"/>
        </a:p>
      </dgm:t>
    </dgm:pt>
    <dgm:pt modelId="{22E36353-76BA-4D81-A93F-E78A6C2C8F46}" type="parTrans" cxnId="{D03A8601-E05F-476E-9F70-D0815E5191D4}">
      <dgm:prSet/>
      <dgm:spPr/>
      <dgm:t>
        <a:bodyPr/>
        <a:lstStyle/>
        <a:p>
          <a:endParaRPr lang="ru-RU"/>
        </a:p>
      </dgm:t>
    </dgm:pt>
    <dgm:pt modelId="{1E0B2FBA-1613-4234-8E29-D8A5D39783FB}" type="sibTrans" cxnId="{D03A8601-E05F-476E-9F70-D0815E5191D4}">
      <dgm:prSet/>
      <dgm:spPr/>
      <dgm:t>
        <a:bodyPr/>
        <a:lstStyle/>
        <a:p>
          <a:endParaRPr lang="ru-RU"/>
        </a:p>
      </dgm:t>
    </dgm:pt>
    <dgm:pt modelId="{F8D54A52-432A-4078-B51E-27F9D9E3A298}">
      <dgm:prSet/>
      <dgm:spPr>
        <a:solidFill>
          <a:srgbClr val="00B0F0">
            <a:alpha val="21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Радиус покрытия на открытом пространстве – до 300 м</a:t>
          </a:r>
          <a:endParaRPr lang="ru-RU" dirty="0"/>
        </a:p>
      </dgm:t>
    </dgm:pt>
    <dgm:pt modelId="{7EA33D76-BB15-41F5-8C4D-62E05B7DCF6D}" type="parTrans" cxnId="{0E10EB2A-C87E-4635-92F0-3E5B16862D7B}">
      <dgm:prSet/>
      <dgm:spPr/>
      <dgm:t>
        <a:bodyPr/>
        <a:lstStyle/>
        <a:p>
          <a:endParaRPr lang="ru-RU"/>
        </a:p>
      </dgm:t>
    </dgm:pt>
    <dgm:pt modelId="{9BE936A0-9362-45DA-9EFF-9F863F6A5FE3}" type="sibTrans" cxnId="{0E10EB2A-C87E-4635-92F0-3E5B16862D7B}">
      <dgm:prSet/>
      <dgm:spPr/>
      <dgm:t>
        <a:bodyPr/>
        <a:lstStyle/>
        <a:p>
          <a:endParaRPr lang="ru-RU"/>
        </a:p>
      </dgm:t>
    </dgm:pt>
    <dgm:pt modelId="{8ACB40A9-5B67-4A0E-9029-93D6B6138FCD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l"/>
          <a:r>
            <a:rPr lang="en-US" dirty="0" smtClean="0"/>
            <a:t>Power over Ethernet (</a:t>
          </a:r>
          <a:r>
            <a:rPr lang="en-US" dirty="0" err="1" smtClean="0"/>
            <a:t>PoE</a:t>
          </a:r>
          <a:r>
            <a:rPr lang="en-US" dirty="0" smtClean="0"/>
            <a:t>): IEEE 802.3af Class 2</a:t>
          </a:r>
          <a:endParaRPr lang="ru-RU" dirty="0"/>
        </a:p>
      </dgm:t>
    </dgm:pt>
    <dgm:pt modelId="{36176927-990F-485D-9756-3A879094FEE3}" type="parTrans" cxnId="{44E5FE4E-0E31-4A11-B253-C0C89F073C6E}">
      <dgm:prSet/>
      <dgm:spPr/>
      <dgm:t>
        <a:bodyPr/>
        <a:lstStyle/>
        <a:p>
          <a:endParaRPr lang="ru-RU"/>
        </a:p>
      </dgm:t>
    </dgm:pt>
    <dgm:pt modelId="{1C980189-423D-4E16-84EC-1D54F431CF3B}" type="sibTrans" cxnId="{44E5FE4E-0E31-4A11-B253-C0C89F073C6E}">
      <dgm:prSet/>
      <dgm:spPr/>
      <dgm:t>
        <a:bodyPr/>
        <a:lstStyle/>
        <a:p>
          <a:endParaRPr lang="ru-RU"/>
        </a:p>
      </dgm:t>
    </dgm:pt>
    <dgm:pt modelId="{252F119B-EB8F-49CF-8348-57B125AD651F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l"/>
          <a:r>
            <a:rPr lang="ru-RU" dirty="0" smtClean="0"/>
            <a:t>Пиковая мощность</a:t>
          </a:r>
          <a:r>
            <a:rPr lang="en-US" dirty="0" smtClean="0"/>
            <a:t> </a:t>
          </a:r>
          <a:r>
            <a:rPr lang="ru-RU" dirty="0" smtClean="0"/>
            <a:t>от </a:t>
          </a:r>
          <a:r>
            <a:rPr lang="en-US" dirty="0" smtClean="0"/>
            <a:t>3.84 </a:t>
          </a:r>
          <a:r>
            <a:rPr lang="ru-RU" dirty="0" smtClean="0"/>
            <a:t>до</a:t>
          </a:r>
          <a:r>
            <a:rPr lang="en-US" dirty="0" smtClean="0"/>
            <a:t> 6.49W</a:t>
          </a:r>
          <a:endParaRPr lang="en-US" dirty="0"/>
        </a:p>
      </dgm:t>
    </dgm:pt>
    <dgm:pt modelId="{A12AF8E6-64C4-43D7-9FC5-652835FFA7F6}" type="parTrans" cxnId="{B3E92A1B-F3A2-462F-BC9B-F4EAE0014DBF}">
      <dgm:prSet/>
      <dgm:spPr/>
      <dgm:t>
        <a:bodyPr/>
        <a:lstStyle/>
        <a:p>
          <a:endParaRPr lang="ru-RU"/>
        </a:p>
      </dgm:t>
    </dgm:pt>
    <dgm:pt modelId="{DBE04C7A-4FAB-4E45-BE4E-1E9FD43D5773}" type="sibTrans" cxnId="{B3E92A1B-F3A2-462F-BC9B-F4EAE0014DBF}">
      <dgm:prSet/>
      <dgm:spPr/>
      <dgm:t>
        <a:bodyPr/>
        <a:lstStyle/>
        <a:p>
          <a:endParaRPr lang="ru-RU"/>
        </a:p>
      </dgm:t>
    </dgm:pt>
    <dgm:pt modelId="{56B54F5F-2C4E-4E51-87CA-61C25A89FD75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ctr"/>
          <a:r>
            <a:rPr lang="ru-RU" b="1" dirty="0" smtClean="0"/>
            <a:t>База:</a:t>
          </a:r>
          <a:endParaRPr lang="ru-RU" b="1" dirty="0"/>
        </a:p>
      </dgm:t>
    </dgm:pt>
    <dgm:pt modelId="{36F8C43F-F47D-4507-B88D-B6961EC7E4DE}" type="parTrans" cxnId="{BEED4376-DA5C-4265-B43B-1EAC88A79AF3}">
      <dgm:prSet/>
      <dgm:spPr/>
      <dgm:t>
        <a:bodyPr/>
        <a:lstStyle/>
        <a:p>
          <a:endParaRPr lang="ru-RU"/>
        </a:p>
      </dgm:t>
    </dgm:pt>
    <dgm:pt modelId="{4B548548-C003-448C-A298-960BFCC5EDB3}" type="sibTrans" cxnId="{BEED4376-DA5C-4265-B43B-1EAC88A79AF3}">
      <dgm:prSet/>
      <dgm:spPr/>
      <dgm:t>
        <a:bodyPr/>
        <a:lstStyle/>
        <a:p>
          <a:endParaRPr lang="ru-RU"/>
        </a:p>
      </dgm:t>
    </dgm:pt>
    <dgm:pt modelId="{539B0C91-4F31-4C03-8357-0EC890A548B5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ctr"/>
          <a:r>
            <a:rPr lang="ru-RU" b="1" dirty="0" smtClean="0"/>
            <a:t>Трубка:</a:t>
          </a:r>
          <a:endParaRPr lang="en-US" b="1" dirty="0"/>
        </a:p>
      </dgm:t>
    </dgm:pt>
    <dgm:pt modelId="{081F18D3-048A-44BF-8E04-D525373C9C4E}" type="parTrans" cxnId="{27F25CED-EF64-4CF9-B014-77DA2058A80D}">
      <dgm:prSet/>
      <dgm:spPr/>
      <dgm:t>
        <a:bodyPr/>
        <a:lstStyle/>
        <a:p>
          <a:endParaRPr lang="ru-RU"/>
        </a:p>
      </dgm:t>
    </dgm:pt>
    <dgm:pt modelId="{B6A2CDB2-9E5B-48F9-AF63-DD3C97BFE602}" type="sibTrans" cxnId="{27F25CED-EF64-4CF9-B014-77DA2058A80D}">
      <dgm:prSet/>
      <dgm:spPr/>
      <dgm:t>
        <a:bodyPr/>
        <a:lstStyle/>
        <a:p>
          <a:endParaRPr lang="ru-RU"/>
        </a:p>
      </dgm:t>
    </dgm:pt>
    <dgm:pt modelId="{A33B4CB2-367B-4DC5-8600-9B4141ED5337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l"/>
          <a:endParaRPr lang="en-US" dirty="0"/>
        </a:p>
      </dgm:t>
    </dgm:pt>
    <dgm:pt modelId="{0F4A17A1-419E-471E-81AF-223D9A42AC46}" type="parTrans" cxnId="{12C3F83A-2C3D-42B7-99B3-BAFD3504D17B}">
      <dgm:prSet/>
      <dgm:spPr/>
      <dgm:t>
        <a:bodyPr/>
        <a:lstStyle/>
        <a:p>
          <a:endParaRPr lang="ru-RU"/>
        </a:p>
      </dgm:t>
    </dgm:pt>
    <dgm:pt modelId="{7C8582FA-F7F4-4E60-ACF9-3F588DF7DE75}" type="sibTrans" cxnId="{12C3F83A-2C3D-42B7-99B3-BAFD3504D17B}">
      <dgm:prSet/>
      <dgm:spPr/>
      <dgm:t>
        <a:bodyPr/>
        <a:lstStyle/>
        <a:p>
          <a:endParaRPr lang="ru-RU"/>
        </a:p>
      </dgm:t>
    </dgm:pt>
    <dgm:pt modelId="{71BBE74E-AA51-4FF0-B791-5AEFC13463E5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pPr algn="l"/>
          <a:r>
            <a:rPr lang="ru-RU" dirty="0" smtClean="0"/>
            <a:t>Время разговора:</a:t>
          </a:r>
          <a:r>
            <a:rPr lang="en-US" dirty="0" smtClean="0"/>
            <a:t> &gt;18 </a:t>
          </a:r>
          <a:r>
            <a:rPr lang="ru-RU" dirty="0" smtClean="0"/>
            <a:t>часов</a:t>
          </a:r>
          <a:endParaRPr lang="en-US" b="1" dirty="0"/>
        </a:p>
      </dgm:t>
    </dgm:pt>
    <dgm:pt modelId="{AC74E269-15C8-4ED2-89D0-4C49CED5FBA5}" type="parTrans" cxnId="{E8F7C4D4-9F16-474C-8CE9-590B5D331C00}">
      <dgm:prSet/>
      <dgm:spPr/>
      <dgm:t>
        <a:bodyPr/>
        <a:lstStyle/>
        <a:p>
          <a:endParaRPr lang="ru-RU"/>
        </a:p>
      </dgm:t>
    </dgm:pt>
    <dgm:pt modelId="{C4A4E5F6-9DF6-4FC1-B61B-DEBB041EFCD7}" type="sibTrans" cxnId="{E8F7C4D4-9F16-474C-8CE9-590B5D331C00}">
      <dgm:prSet/>
      <dgm:spPr/>
      <dgm:t>
        <a:bodyPr/>
        <a:lstStyle/>
        <a:p>
          <a:endParaRPr lang="ru-RU"/>
        </a:p>
      </dgm:t>
    </dgm:pt>
    <dgm:pt modelId="{2E4A8473-669C-4395-BE04-8564362E5C9E}">
      <dgm:prSet/>
      <dgm:spPr>
        <a:solidFill>
          <a:srgbClr val="92D050">
            <a:alpha val="35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Время ожидания</a:t>
          </a:r>
          <a:r>
            <a:rPr lang="en-US" dirty="0" smtClean="0"/>
            <a:t>: &gt;200 </a:t>
          </a:r>
          <a:r>
            <a:rPr lang="ru-RU" dirty="0" smtClean="0"/>
            <a:t>часов</a:t>
          </a:r>
          <a:endParaRPr lang="en-US" dirty="0"/>
        </a:p>
      </dgm:t>
    </dgm:pt>
    <dgm:pt modelId="{C0D8390E-DA64-4B00-9640-5778DED63B8E}" type="parTrans" cxnId="{2E2D9BE9-66D1-4488-A728-B7342E67F57C}">
      <dgm:prSet/>
      <dgm:spPr/>
      <dgm:t>
        <a:bodyPr/>
        <a:lstStyle/>
        <a:p>
          <a:endParaRPr lang="ru-RU"/>
        </a:p>
      </dgm:t>
    </dgm:pt>
    <dgm:pt modelId="{40726CAD-2D27-4930-AD23-3E64B4222325}" type="sibTrans" cxnId="{2E2D9BE9-66D1-4488-A728-B7342E67F57C}">
      <dgm:prSet/>
      <dgm:spPr/>
      <dgm:t>
        <a:bodyPr/>
        <a:lstStyle/>
        <a:p>
          <a:endParaRPr lang="ru-RU"/>
        </a:p>
      </dgm:t>
    </dgm:pt>
    <dgm:pt modelId="{3E643CAF-CAF2-42BA-A87F-CB62FC9C5533}">
      <dgm:prSet/>
      <dgm:spPr>
        <a:solidFill>
          <a:srgbClr val="E638DE">
            <a:alpha val="21000"/>
          </a:srgbClr>
        </a:solidFill>
        <a:ln>
          <a:solidFill>
            <a:srgbClr val="E638DE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DDA86DB-F3A4-43A1-98F0-097731F9FE72}" type="parTrans" cxnId="{16648C7E-D847-4B3A-A64E-3DE35B286A4A}">
      <dgm:prSet/>
      <dgm:spPr/>
    </dgm:pt>
    <dgm:pt modelId="{4D34B345-9F20-4C2A-8061-03EECD875659}" type="sibTrans" cxnId="{16648C7E-D847-4B3A-A64E-3DE35B286A4A}">
      <dgm:prSet/>
      <dgm:spPr/>
    </dgm:pt>
    <dgm:pt modelId="{B4E08DED-CE3D-4F9C-BF8C-68FDE8B82967}">
      <dgm:prSet/>
      <dgm:spPr/>
      <dgm:t>
        <a:bodyPr/>
        <a:lstStyle/>
        <a:p>
          <a:r>
            <a:rPr lang="ru-RU" dirty="0" smtClean="0"/>
            <a:t>Протоколы </a:t>
          </a:r>
          <a:r>
            <a:rPr lang="en-US" dirty="0" smtClean="0"/>
            <a:t>TFTP</a:t>
          </a:r>
          <a:r>
            <a:rPr lang="en-US" dirty="0"/>
            <a:t>, HTTP, HTTPS </a:t>
          </a:r>
          <a:r>
            <a:rPr lang="ru-RU" dirty="0" smtClean="0"/>
            <a:t>для удаленного администрирования </a:t>
          </a:r>
          <a:endParaRPr lang="ru-RU" dirty="0"/>
        </a:p>
      </dgm:t>
    </dgm:pt>
    <dgm:pt modelId="{E5A34B39-2FBA-4836-906A-F0FDAA85A609}" type="parTrans" cxnId="{1ED4A912-65E9-48E8-A309-3C8D3E4998D8}">
      <dgm:prSet/>
      <dgm:spPr/>
      <dgm:t>
        <a:bodyPr/>
        <a:lstStyle/>
        <a:p>
          <a:endParaRPr lang="ru-RU"/>
        </a:p>
      </dgm:t>
    </dgm:pt>
    <dgm:pt modelId="{B4511FDE-2AA7-4F6D-ABB8-5CA80D52220F}" type="sibTrans" cxnId="{1ED4A912-65E9-48E8-A309-3C8D3E4998D8}">
      <dgm:prSet/>
      <dgm:spPr/>
      <dgm:t>
        <a:bodyPr/>
        <a:lstStyle/>
        <a:p>
          <a:endParaRPr lang="ru-RU"/>
        </a:p>
      </dgm:t>
    </dgm:pt>
    <dgm:pt modelId="{06E3F571-B0EF-43F5-904F-18833E43BB3C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/>
            <a:t>VLAN</a:t>
          </a:r>
          <a:endParaRPr lang="ru-RU" dirty="0"/>
        </a:p>
      </dgm:t>
    </dgm:pt>
    <dgm:pt modelId="{A0A76CB6-F91B-4588-876A-77A75003627A}" type="parTrans" cxnId="{B91B5435-7F92-4F7F-A03D-7593B98CB8FA}">
      <dgm:prSet/>
      <dgm:spPr/>
      <dgm:t>
        <a:bodyPr/>
        <a:lstStyle/>
        <a:p>
          <a:endParaRPr lang="ru-RU"/>
        </a:p>
      </dgm:t>
    </dgm:pt>
    <dgm:pt modelId="{4F1FE672-42D8-4137-A549-9076FEE6005F}" type="sibTrans" cxnId="{B91B5435-7F92-4F7F-A03D-7593B98CB8FA}">
      <dgm:prSet/>
      <dgm:spPr/>
      <dgm:t>
        <a:bodyPr/>
        <a:lstStyle/>
        <a:p>
          <a:endParaRPr lang="ru-RU"/>
        </a:p>
      </dgm:t>
    </dgm:pt>
    <dgm:pt modelId="{9999C4F7-FC17-4F0E-852B-14F4EBB502E5}">
      <dgm:prSet/>
      <dgm:spPr/>
      <dgm:t>
        <a:bodyPr/>
        <a:lstStyle/>
        <a:p>
          <a:r>
            <a:rPr lang="en-US" dirty="0" smtClean="0"/>
            <a:t> </a:t>
          </a:r>
          <a:r>
            <a:rPr lang="ru-RU" dirty="0" smtClean="0"/>
            <a:t>Встроенный </a:t>
          </a:r>
          <a:r>
            <a:rPr lang="en-US" dirty="0" smtClean="0"/>
            <a:t>web </a:t>
          </a:r>
          <a:r>
            <a:rPr lang="ru-RU" dirty="0" smtClean="0"/>
            <a:t>сервер для конфигурирования</a:t>
          </a:r>
          <a:endParaRPr lang="ru-RU" dirty="0"/>
        </a:p>
      </dgm:t>
    </dgm:pt>
    <dgm:pt modelId="{CAD9C732-616E-439F-81BE-42FFA1A6A59B}" type="parTrans" cxnId="{6056421A-9651-470C-84C4-8ACDBA0D95BA}">
      <dgm:prSet/>
      <dgm:spPr/>
      <dgm:t>
        <a:bodyPr/>
        <a:lstStyle/>
        <a:p>
          <a:endParaRPr lang="ru-RU"/>
        </a:p>
      </dgm:t>
    </dgm:pt>
    <dgm:pt modelId="{8C3F9C3A-C763-4602-9372-8F2523F7DD94}" type="sibTrans" cxnId="{6056421A-9651-470C-84C4-8ACDBA0D95BA}">
      <dgm:prSet/>
      <dgm:spPr/>
      <dgm:t>
        <a:bodyPr/>
        <a:lstStyle/>
        <a:p>
          <a:endParaRPr lang="ru-RU"/>
        </a:p>
      </dgm:t>
    </dgm:pt>
    <dgm:pt modelId="{013F216D-C3C1-4546-A0D1-DF3FB501B41A}">
      <dgm:prSet/>
      <dgm:spPr/>
      <dgm:t>
        <a:bodyPr/>
        <a:lstStyle/>
        <a:p>
          <a:r>
            <a:rPr lang="ru-RU" dirty="0" smtClean="0"/>
            <a:t>Поддержка </a:t>
          </a:r>
          <a:r>
            <a:rPr lang="en-US" dirty="0" smtClean="0"/>
            <a:t>IPv6 </a:t>
          </a:r>
          <a:endParaRPr lang="ru-RU" dirty="0"/>
        </a:p>
      </dgm:t>
    </dgm:pt>
    <dgm:pt modelId="{AB61C914-B115-4370-B958-7E9BC1DF84F2}" type="parTrans" cxnId="{6FFF3D3A-96FA-4A5D-ABEA-B45278244A36}">
      <dgm:prSet/>
      <dgm:spPr/>
    </dgm:pt>
    <dgm:pt modelId="{EF067CB1-98D8-4847-B66D-023D0E6E27DE}" type="sibTrans" cxnId="{6FFF3D3A-96FA-4A5D-ABEA-B45278244A36}">
      <dgm:prSet/>
      <dgm:spPr/>
    </dgm:pt>
    <dgm:pt modelId="{AC7AB5BC-7505-4B3E-945C-652022783ED7}" type="pres">
      <dgm:prSet presAssocID="{A1AD9B74-4442-4173-A82B-7B65BE8C67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B7C63-916C-40EB-B7F1-342A4B562702}" type="pres">
      <dgm:prSet presAssocID="{232E368D-76B6-4C16-B27B-4597D43F99B9}" presName="composite" presStyleCnt="0"/>
      <dgm:spPr/>
    </dgm:pt>
    <dgm:pt modelId="{1BD7A162-1776-4EB7-A6BA-D653DB6E7898}" type="pres">
      <dgm:prSet presAssocID="{232E368D-76B6-4C16-B27B-4597D43F99B9}" presName="parTx" presStyleLbl="alignNode1" presStyleIdx="0" presStyleCnt="3" custScaleY="107552" custLinFactY="-33279" custLinFactNeighborX="-103" custLinFactNeighborY="-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64E5F8B-6353-4D81-91B1-620693F4F313}" type="pres">
      <dgm:prSet presAssocID="{232E368D-76B6-4C16-B27B-4597D43F99B9}" presName="desTx" presStyleLbl="alignAccFollowNode1" presStyleIdx="0" presStyleCnt="3" custScaleX="110653" custScaleY="88000" custLinFactNeighborX="-103" custLinFactNeighborY="2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0D27845-4436-4C9F-8C3B-E5AFCFAD51EE}" type="pres">
      <dgm:prSet presAssocID="{CBE55982-5DE6-416C-B7EE-85D2F4A571E5}" presName="space" presStyleCnt="0"/>
      <dgm:spPr/>
    </dgm:pt>
    <dgm:pt modelId="{5B3A5E09-A9AD-43C6-AD57-A89FFC6BE058}" type="pres">
      <dgm:prSet presAssocID="{F20A6E5D-B40A-4D09-B13E-766141D65F17}" presName="composite" presStyleCnt="0"/>
      <dgm:spPr/>
    </dgm:pt>
    <dgm:pt modelId="{866B08B9-96B1-4A9C-A2B3-50CDE38861CF}" type="pres">
      <dgm:prSet presAssocID="{F20A6E5D-B40A-4D09-B13E-766141D65F17}" presName="parTx" presStyleLbl="alignNode1" presStyleIdx="1" presStyleCnt="3" custLinFactY="-33279" custLinFactNeighborX="928" custLinFactNeighborY="-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80E05-0198-474D-AEE1-6303CE8850AE}" type="pres">
      <dgm:prSet presAssocID="{F20A6E5D-B40A-4D09-B13E-766141D65F17}" presName="desTx" presStyleLbl="alignAccFollowNode1" presStyleIdx="1" presStyleCnt="3" custScaleX="1055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DBE47C7-6A70-4D97-9745-EB608C7BFBFD}" type="pres">
      <dgm:prSet presAssocID="{15EA47CD-E66B-4101-90DB-ED1415E547DA}" presName="space" presStyleCnt="0"/>
      <dgm:spPr/>
    </dgm:pt>
    <dgm:pt modelId="{97C6F626-9DCA-479E-B2F8-1B8834295B02}" type="pres">
      <dgm:prSet presAssocID="{6A54EB15-84C3-4831-AAD9-3F0ECC00600C}" presName="composite" presStyleCnt="0"/>
      <dgm:spPr/>
    </dgm:pt>
    <dgm:pt modelId="{5C12B86F-6F78-4C98-A290-D6E7124D673F}" type="pres">
      <dgm:prSet presAssocID="{6A54EB15-84C3-4831-AAD9-3F0ECC00600C}" presName="parTx" presStyleLbl="alignNode1" presStyleIdx="2" presStyleCnt="3" custLinFactY="-33279" custLinFactNeighborX="-1346" custLinFactNeighborY="-10000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1048EC-FEDE-4B0B-BE22-D0771D40DFC7}" type="pres">
      <dgm:prSet presAssocID="{6A54EB15-84C3-4831-AAD9-3F0ECC00600C}" presName="desTx" presStyleLbl="alignAccFollowNode1" presStyleIdx="2" presStyleCnt="3" custLinFactNeighborX="103" custLinFactNeighborY="21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B476DE5-F431-40E5-8E56-3E6832178C3D}" type="presOf" srcId="{8ACB40A9-5B67-4A0E-9029-93D6B6138FCD}" destId="{421048EC-FEDE-4B0B-BE22-D0771D40DFC7}" srcOrd="0" destOrd="1" presId="urn:microsoft.com/office/officeart/2005/8/layout/hList1"/>
    <dgm:cxn modelId="{EF8221A4-C7E0-4549-B9D7-1085489389A1}" srcId="{A1AD9B74-4442-4173-A82B-7B65BE8C67A7}" destId="{6A54EB15-84C3-4831-AAD9-3F0ECC00600C}" srcOrd="2" destOrd="0" parTransId="{08F2FAD5-DC95-499F-B847-C7E82E245BB9}" sibTransId="{B6517B0E-E649-4DBB-BBA2-74C3BB44222F}"/>
    <dgm:cxn modelId="{0E10EB2A-C87E-4635-92F0-3E5B16862D7B}" srcId="{232E368D-76B6-4C16-B27B-4597D43F99B9}" destId="{F8D54A52-432A-4078-B51E-27F9D9E3A298}" srcOrd="2" destOrd="0" parTransId="{7EA33D76-BB15-41F5-8C4D-62E05B7DCF6D}" sibTransId="{9BE936A0-9362-45DA-9EFF-9F863F6A5FE3}"/>
    <dgm:cxn modelId="{13E4E3F2-86C9-4686-A747-FA802E4D5934}" type="presOf" srcId="{3E643CAF-CAF2-42BA-A87F-CB62FC9C5533}" destId="{54580E05-0198-474D-AEE1-6303CE8850AE}" srcOrd="0" destOrd="0" presId="urn:microsoft.com/office/officeart/2005/8/layout/hList1"/>
    <dgm:cxn modelId="{1ED4A912-65E9-48E8-A309-3C8D3E4998D8}" srcId="{F20A6E5D-B40A-4D09-B13E-766141D65F17}" destId="{B4E08DED-CE3D-4F9C-BF8C-68FDE8B82967}" srcOrd="1" destOrd="0" parTransId="{E5A34B39-2FBA-4836-906A-F0FDAA85A609}" sibTransId="{B4511FDE-2AA7-4F6D-ABB8-5CA80D52220F}"/>
    <dgm:cxn modelId="{04254876-50E3-487C-997C-49CE9037C631}" type="presOf" srcId="{0C334EA8-E1EC-485B-BDB1-A4AB01FEAC32}" destId="{864E5F8B-6353-4D81-91B1-620693F4F313}" srcOrd="0" destOrd="0" presId="urn:microsoft.com/office/officeart/2005/8/layout/hList1"/>
    <dgm:cxn modelId="{BC4807A0-5607-46C5-8B92-981831513665}" srcId="{232E368D-76B6-4C16-B27B-4597D43F99B9}" destId="{0C334EA8-E1EC-485B-BDB1-A4AB01FEAC32}" srcOrd="0" destOrd="0" parTransId="{E4B56204-F93B-4F3B-8E41-06449BCA328D}" sibTransId="{B4647553-A51F-4309-9875-E52A49BB523A}"/>
    <dgm:cxn modelId="{27F25CED-EF64-4CF9-B014-77DA2058A80D}" srcId="{6A54EB15-84C3-4831-AAD9-3F0ECC00600C}" destId="{539B0C91-4F31-4C03-8357-0EC890A548B5}" srcOrd="4" destOrd="0" parTransId="{081F18D3-048A-44BF-8E04-D525373C9C4E}" sibTransId="{B6A2CDB2-9E5B-48F9-AF63-DD3C97BFE602}"/>
    <dgm:cxn modelId="{44E5FE4E-0E31-4A11-B253-C0C89F073C6E}" srcId="{6A54EB15-84C3-4831-AAD9-3F0ECC00600C}" destId="{8ACB40A9-5B67-4A0E-9029-93D6B6138FCD}" srcOrd="1" destOrd="0" parTransId="{36176927-990F-485D-9756-3A879094FEE3}" sibTransId="{1C980189-423D-4E16-84EC-1D54F431CF3B}"/>
    <dgm:cxn modelId="{6FFF3D3A-96FA-4A5D-ABEA-B45278244A36}" srcId="{F20A6E5D-B40A-4D09-B13E-766141D65F17}" destId="{013F216D-C3C1-4546-A0D1-DF3FB501B41A}" srcOrd="4" destOrd="0" parTransId="{AB61C914-B115-4370-B958-7E9BC1DF84F2}" sibTransId="{EF067CB1-98D8-4847-B66D-023D0E6E27DE}"/>
    <dgm:cxn modelId="{E69026E7-4D3B-4FFB-9C5C-2461B36491D8}" type="presOf" srcId="{252F119B-EB8F-49CF-8348-57B125AD651F}" destId="{421048EC-FEDE-4B0B-BE22-D0771D40DFC7}" srcOrd="0" destOrd="2" presId="urn:microsoft.com/office/officeart/2005/8/layout/hList1"/>
    <dgm:cxn modelId="{BEC8D7AD-B11F-4FF9-8BE2-CC94C2D7E744}" type="presOf" srcId="{F8D54A52-432A-4078-B51E-27F9D9E3A298}" destId="{864E5F8B-6353-4D81-91B1-620693F4F313}" srcOrd="0" destOrd="2" presId="urn:microsoft.com/office/officeart/2005/8/layout/hList1"/>
    <dgm:cxn modelId="{D9295D03-400F-4DEC-A5D5-A13E1D5FF6CB}" type="presOf" srcId="{2E4A8473-669C-4395-BE04-8564362E5C9E}" destId="{421048EC-FEDE-4B0B-BE22-D0771D40DFC7}" srcOrd="0" destOrd="6" presId="urn:microsoft.com/office/officeart/2005/8/layout/hList1"/>
    <dgm:cxn modelId="{6056421A-9651-470C-84C4-8ACDBA0D95BA}" srcId="{F20A6E5D-B40A-4D09-B13E-766141D65F17}" destId="{9999C4F7-FC17-4F0E-852B-14F4EBB502E5}" srcOrd="3" destOrd="0" parTransId="{CAD9C732-616E-439F-81BE-42FFA1A6A59B}" sibTransId="{8C3F9C3A-C763-4602-9372-8F2523F7DD94}"/>
    <dgm:cxn modelId="{B9F9C79F-B6F5-4773-803E-FF5E14264238}" type="presOf" srcId="{F20A6E5D-B40A-4D09-B13E-766141D65F17}" destId="{866B08B9-96B1-4A9C-A2B3-50CDE38861CF}" srcOrd="0" destOrd="0" presId="urn:microsoft.com/office/officeart/2005/8/layout/hList1"/>
    <dgm:cxn modelId="{D62BB97B-7D29-4250-B954-C53C393371EF}" type="presOf" srcId="{71BBE74E-AA51-4FF0-B791-5AEFC13463E5}" destId="{421048EC-FEDE-4B0B-BE22-D0771D40DFC7}" srcOrd="0" destOrd="5" presId="urn:microsoft.com/office/officeart/2005/8/layout/hList1"/>
    <dgm:cxn modelId="{BEED4376-DA5C-4265-B43B-1EAC88A79AF3}" srcId="{6A54EB15-84C3-4831-AAD9-3F0ECC00600C}" destId="{56B54F5F-2C4E-4E51-87CA-61C25A89FD75}" srcOrd="0" destOrd="0" parTransId="{36F8C43F-F47D-4507-B88D-B6961EC7E4DE}" sibTransId="{4B548548-C003-448C-A298-960BFCC5EDB3}"/>
    <dgm:cxn modelId="{42BA6452-C51F-486A-97BC-61BEB01DE3EE}" type="presOf" srcId="{06E3F571-B0EF-43F5-904F-18833E43BB3C}" destId="{54580E05-0198-474D-AEE1-6303CE8850AE}" srcOrd="0" destOrd="2" presId="urn:microsoft.com/office/officeart/2005/8/layout/hList1"/>
    <dgm:cxn modelId="{26519081-2D9B-4EC2-B7C7-402ACD3D0C36}" srcId="{A1AD9B74-4442-4173-A82B-7B65BE8C67A7}" destId="{232E368D-76B6-4C16-B27B-4597D43F99B9}" srcOrd="0" destOrd="0" parTransId="{F4B0D07F-8564-43D0-9A32-CB58F70E974E}" sibTransId="{CBE55982-5DE6-416C-B7EE-85D2F4A571E5}"/>
    <dgm:cxn modelId="{D03A8601-E05F-476E-9F70-D0815E5191D4}" srcId="{232E368D-76B6-4C16-B27B-4597D43F99B9}" destId="{905FAB5F-97EE-4840-B5A5-B47634A6DBD0}" srcOrd="1" destOrd="0" parTransId="{22E36353-76BA-4D81-A93F-E78A6C2C8F46}" sibTransId="{1E0B2FBA-1613-4234-8E29-D8A5D39783FB}"/>
    <dgm:cxn modelId="{D441C488-0A1E-495F-8739-2E7738827FBE}" type="presOf" srcId="{013F216D-C3C1-4546-A0D1-DF3FB501B41A}" destId="{54580E05-0198-474D-AEE1-6303CE8850AE}" srcOrd="0" destOrd="4" presId="urn:microsoft.com/office/officeart/2005/8/layout/hList1"/>
    <dgm:cxn modelId="{15270346-5666-4F1D-ACB7-1B699FDECD69}" srcId="{A1AD9B74-4442-4173-A82B-7B65BE8C67A7}" destId="{F20A6E5D-B40A-4D09-B13E-766141D65F17}" srcOrd="1" destOrd="0" parTransId="{79946772-8E84-4749-A579-48D340CBDB13}" sibTransId="{15EA47CD-E66B-4101-90DB-ED1415E547DA}"/>
    <dgm:cxn modelId="{77A019FA-0BB1-479F-A342-AA5F48967963}" type="presOf" srcId="{B4E08DED-CE3D-4F9C-BF8C-68FDE8B82967}" destId="{54580E05-0198-474D-AEE1-6303CE8850AE}" srcOrd="0" destOrd="1" presId="urn:microsoft.com/office/officeart/2005/8/layout/hList1"/>
    <dgm:cxn modelId="{2E2D9BE9-66D1-4488-A728-B7342E67F57C}" srcId="{6A54EB15-84C3-4831-AAD9-3F0ECC00600C}" destId="{2E4A8473-669C-4395-BE04-8564362E5C9E}" srcOrd="6" destOrd="0" parTransId="{C0D8390E-DA64-4B00-9640-5778DED63B8E}" sibTransId="{40726CAD-2D27-4930-AD23-3E64B4222325}"/>
    <dgm:cxn modelId="{D9111BA3-0875-47D6-BED8-A5921982A02D}" type="presOf" srcId="{905FAB5F-97EE-4840-B5A5-B47634A6DBD0}" destId="{864E5F8B-6353-4D81-91B1-620693F4F313}" srcOrd="0" destOrd="1" presId="urn:microsoft.com/office/officeart/2005/8/layout/hList1"/>
    <dgm:cxn modelId="{E8F7C4D4-9F16-474C-8CE9-590B5D331C00}" srcId="{6A54EB15-84C3-4831-AAD9-3F0ECC00600C}" destId="{71BBE74E-AA51-4FF0-B791-5AEFC13463E5}" srcOrd="5" destOrd="0" parTransId="{AC74E269-15C8-4ED2-89D0-4C49CED5FBA5}" sibTransId="{C4A4E5F6-9DF6-4FC1-B61B-DEBB041EFCD7}"/>
    <dgm:cxn modelId="{2E7CC87B-CC5F-4BBC-860F-B3B19ABBB622}" type="presOf" srcId="{232E368D-76B6-4C16-B27B-4597D43F99B9}" destId="{1BD7A162-1776-4EB7-A6BA-D653DB6E7898}" srcOrd="0" destOrd="0" presId="urn:microsoft.com/office/officeart/2005/8/layout/hList1"/>
    <dgm:cxn modelId="{04BE3514-360F-45B9-9C4A-0CB6AEB4B75A}" type="presOf" srcId="{56B54F5F-2C4E-4E51-87CA-61C25A89FD75}" destId="{421048EC-FEDE-4B0B-BE22-D0771D40DFC7}" srcOrd="0" destOrd="0" presId="urn:microsoft.com/office/officeart/2005/8/layout/hList1"/>
    <dgm:cxn modelId="{19E6ED00-9765-4DD7-970E-C19F1C8471AB}" srcId="{232E368D-76B6-4C16-B27B-4597D43F99B9}" destId="{F2E8CD21-40C0-46B4-BAEE-E958CCFADCE5}" srcOrd="3" destOrd="0" parTransId="{28D619E5-8A69-42BA-8A27-F410C0D2BD52}" sibTransId="{98E8319B-F89F-4916-8EF1-D440EB8E825F}"/>
    <dgm:cxn modelId="{8801B5D1-DC37-4716-8AAB-746359048126}" type="presOf" srcId="{A1AD9B74-4442-4173-A82B-7B65BE8C67A7}" destId="{AC7AB5BC-7505-4B3E-945C-652022783ED7}" srcOrd="0" destOrd="0" presId="urn:microsoft.com/office/officeart/2005/8/layout/hList1"/>
    <dgm:cxn modelId="{0B7E0C99-A868-4594-BA26-26BB3F242879}" type="presOf" srcId="{F2E8CD21-40C0-46B4-BAEE-E958CCFADCE5}" destId="{864E5F8B-6353-4D81-91B1-620693F4F313}" srcOrd="0" destOrd="3" presId="urn:microsoft.com/office/officeart/2005/8/layout/hList1"/>
    <dgm:cxn modelId="{8B9F216A-EB03-4E3E-AD9F-87615494A91C}" type="presOf" srcId="{9999C4F7-FC17-4F0E-852B-14F4EBB502E5}" destId="{54580E05-0198-474D-AEE1-6303CE8850AE}" srcOrd="0" destOrd="3" presId="urn:microsoft.com/office/officeart/2005/8/layout/hList1"/>
    <dgm:cxn modelId="{16648C7E-D847-4B3A-A64E-3DE35B286A4A}" srcId="{F20A6E5D-B40A-4D09-B13E-766141D65F17}" destId="{3E643CAF-CAF2-42BA-A87F-CB62FC9C5533}" srcOrd="0" destOrd="0" parTransId="{ADDA86DB-F3A4-43A1-98F0-097731F9FE72}" sibTransId="{4D34B345-9F20-4C2A-8061-03EECD875659}"/>
    <dgm:cxn modelId="{F0531522-B6BF-4027-9912-A168A1E5931B}" type="presOf" srcId="{539B0C91-4F31-4C03-8357-0EC890A548B5}" destId="{421048EC-FEDE-4B0B-BE22-D0771D40DFC7}" srcOrd="0" destOrd="4" presId="urn:microsoft.com/office/officeart/2005/8/layout/hList1"/>
    <dgm:cxn modelId="{B7FC6D77-388A-4AE0-91CD-DEE76FD33611}" type="presOf" srcId="{A33B4CB2-367B-4DC5-8600-9B4141ED5337}" destId="{421048EC-FEDE-4B0B-BE22-D0771D40DFC7}" srcOrd="0" destOrd="3" presId="urn:microsoft.com/office/officeart/2005/8/layout/hList1"/>
    <dgm:cxn modelId="{622C6C6D-02A4-476C-A888-EDD5A4DA4987}" type="presOf" srcId="{6A54EB15-84C3-4831-AAD9-3F0ECC00600C}" destId="{5C12B86F-6F78-4C98-A290-D6E7124D673F}" srcOrd="0" destOrd="0" presId="urn:microsoft.com/office/officeart/2005/8/layout/hList1"/>
    <dgm:cxn modelId="{B3E92A1B-F3A2-462F-BC9B-F4EAE0014DBF}" srcId="{6A54EB15-84C3-4831-AAD9-3F0ECC00600C}" destId="{252F119B-EB8F-49CF-8348-57B125AD651F}" srcOrd="2" destOrd="0" parTransId="{A12AF8E6-64C4-43D7-9FC5-652835FFA7F6}" sibTransId="{DBE04C7A-4FAB-4E45-BE4E-1E9FD43D5773}"/>
    <dgm:cxn modelId="{B91B5435-7F92-4F7F-A03D-7593B98CB8FA}" srcId="{F20A6E5D-B40A-4D09-B13E-766141D65F17}" destId="{06E3F571-B0EF-43F5-904F-18833E43BB3C}" srcOrd="2" destOrd="0" parTransId="{A0A76CB6-F91B-4588-876A-77A75003627A}" sibTransId="{4F1FE672-42D8-4137-A549-9076FEE6005F}"/>
    <dgm:cxn modelId="{12C3F83A-2C3D-42B7-99B3-BAFD3504D17B}" srcId="{6A54EB15-84C3-4831-AAD9-3F0ECC00600C}" destId="{A33B4CB2-367B-4DC5-8600-9B4141ED5337}" srcOrd="3" destOrd="0" parTransId="{0F4A17A1-419E-471E-81AF-223D9A42AC46}" sibTransId="{7C8582FA-F7F4-4E60-ACF9-3F588DF7DE75}"/>
    <dgm:cxn modelId="{18754C35-C3AD-4F99-8051-657FFE6E4101}" type="presParOf" srcId="{AC7AB5BC-7505-4B3E-945C-652022783ED7}" destId="{2A9B7C63-916C-40EB-B7F1-342A4B562702}" srcOrd="0" destOrd="0" presId="urn:microsoft.com/office/officeart/2005/8/layout/hList1"/>
    <dgm:cxn modelId="{B6840A75-02C3-4E67-B149-77E02D6DAD07}" type="presParOf" srcId="{2A9B7C63-916C-40EB-B7F1-342A4B562702}" destId="{1BD7A162-1776-4EB7-A6BA-D653DB6E7898}" srcOrd="0" destOrd="0" presId="urn:microsoft.com/office/officeart/2005/8/layout/hList1"/>
    <dgm:cxn modelId="{9EEFD3B9-CEF2-4E4E-9716-C280EBCC3F8F}" type="presParOf" srcId="{2A9B7C63-916C-40EB-B7F1-342A4B562702}" destId="{864E5F8B-6353-4D81-91B1-620693F4F313}" srcOrd="1" destOrd="0" presId="urn:microsoft.com/office/officeart/2005/8/layout/hList1"/>
    <dgm:cxn modelId="{69361884-1141-429C-9CBA-B45043DB21D7}" type="presParOf" srcId="{AC7AB5BC-7505-4B3E-945C-652022783ED7}" destId="{E0D27845-4436-4C9F-8C3B-E5AFCFAD51EE}" srcOrd="1" destOrd="0" presId="urn:microsoft.com/office/officeart/2005/8/layout/hList1"/>
    <dgm:cxn modelId="{F98C2108-50C4-49E5-857A-D756B04D13D1}" type="presParOf" srcId="{AC7AB5BC-7505-4B3E-945C-652022783ED7}" destId="{5B3A5E09-A9AD-43C6-AD57-A89FFC6BE058}" srcOrd="2" destOrd="0" presId="urn:microsoft.com/office/officeart/2005/8/layout/hList1"/>
    <dgm:cxn modelId="{3596B150-64FF-4AE3-A076-C5B33D3323A9}" type="presParOf" srcId="{5B3A5E09-A9AD-43C6-AD57-A89FFC6BE058}" destId="{866B08B9-96B1-4A9C-A2B3-50CDE38861CF}" srcOrd="0" destOrd="0" presId="urn:microsoft.com/office/officeart/2005/8/layout/hList1"/>
    <dgm:cxn modelId="{85D8AA17-117E-40D4-BB57-20C6910550B3}" type="presParOf" srcId="{5B3A5E09-A9AD-43C6-AD57-A89FFC6BE058}" destId="{54580E05-0198-474D-AEE1-6303CE8850AE}" srcOrd="1" destOrd="0" presId="urn:microsoft.com/office/officeart/2005/8/layout/hList1"/>
    <dgm:cxn modelId="{9984D46C-74CE-435A-9DF9-C070CADF94C2}" type="presParOf" srcId="{AC7AB5BC-7505-4B3E-945C-652022783ED7}" destId="{BDBE47C7-6A70-4D97-9745-EB608C7BFBFD}" srcOrd="3" destOrd="0" presId="urn:microsoft.com/office/officeart/2005/8/layout/hList1"/>
    <dgm:cxn modelId="{EFB71B62-94E1-4FE9-9E21-A91AB50A2796}" type="presParOf" srcId="{AC7AB5BC-7505-4B3E-945C-652022783ED7}" destId="{97C6F626-9DCA-479E-B2F8-1B8834295B02}" srcOrd="4" destOrd="0" presId="urn:microsoft.com/office/officeart/2005/8/layout/hList1"/>
    <dgm:cxn modelId="{8A1DF4E0-C3D9-4872-B750-C34C83AE9B04}" type="presParOf" srcId="{97C6F626-9DCA-479E-B2F8-1B8834295B02}" destId="{5C12B86F-6F78-4C98-A290-D6E7124D673F}" srcOrd="0" destOrd="0" presId="urn:microsoft.com/office/officeart/2005/8/layout/hList1"/>
    <dgm:cxn modelId="{D1A4052E-E89B-4D36-B2CF-28944BEE0949}" type="presParOf" srcId="{97C6F626-9DCA-479E-B2F8-1B8834295B02}" destId="{421048EC-FEDE-4B0B-BE22-D0771D40DF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7A162-1776-4EB7-A6BA-D653DB6E7898}">
      <dsp:nvSpPr>
        <dsp:cNvPr id="0" name=""/>
        <dsp:cNvSpPr/>
      </dsp:nvSpPr>
      <dsp:spPr>
        <a:xfrm>
          <a:off x="127739" y="0"/>
          <a:ext cx="2323979" cy="71548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Антенны</a:t>
          </a:r>
          <a:endParaRPr lang="ru-RU" sz="1600" kern="1200" dirty="0"/>
        </a:p>
      </dsp:txBody>
      <dsp:txXfrm>
        <a:off x="162666" y="34927"/>
        <a:ext cx="2254125" cy="645631"/>
      </dsp:txXfrm>
    </dsp:sp>
    <dsp:sp modelId="{864E5F8B-6353-4D81-91B1-620693F4F313}">
      <dsp:nvSpPr>
        <dsp:cNvPr id="0" name=""/>
        <dsp:cNvSpPr/>
      </dsp:nvSpPr>
      <dsp:spPr>
        <a:xfrm>
          <a:off x="3952" y="1400382"/>
          <a:ext cx="2571553" cy="2680797"/>
        </a:xfrm>
        <a:prstGeom prst="roundRect">
          <a:avLst/>
        </a:prstGeom>
        <a:solidFill>
          <a:srgbClr val="00B0F0">
            <a:alpha val="21000"/>
          </a:srgb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Два ненаправленных антенных модуля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Радиус покрытия в помещении – до 50 м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Радиус покрытия на открытом пространстве – до 300 м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29485" y="1525915"/>
        <a:ext cx="2320487" cy="2429731"/>
      </dsp:txXfrm>
    </dsp:sp>
    <dsp:sp modelId="{866B08B9-96B1-4A9C-A2B3-50CDE38861CF}">
      <dsp:nvSpPr>
        <dsp:cNvPr id="0" name=""/>
        <dsp:cNvSpPr/>
      </dsp:nvSpPr>
      <dsp:spPr>
        <a:xfrm>
          <a:off x="2989685" y="0"/>
          <a:ext cx="2323979" cy="665246"/>
        </a:xfrm>
        <a:prstGeom prst="roundRect">
          <a:avLst/>
        </a:prstGeom>
        <a:solidFill>
          <a:srgbClr val="E638DE"/>
        </a:solidFill>
        <a:ln w="25400" cap="flat" cmpd="sng" algn="ctr">
          <a:solidFill>
            <a:srgbClr val="E638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Сеть</a:t>
          </a:r>
          <a:endParaRPr lang="ru-RU" sz="2800" b="1" kern="1200" dirty="0"/>
        </a:p>
      </dsp:txBody>
      <dsp:txXfrm>
        <a:off x="3022160" y="32475"/>
        <a:ext cx="2259029" cy="600296"/>
      </dsp:txXfrm>
    </dsp:sp>
    <dsp:sp modelId="{54580E05-0198-474D-AEE1-6303CE8850AE}">
      <dsp:nvSpPr>
        <dsp:cNvPr id="0" name=""/>
        <dsp:cNvSpPr/>
      </dsp:nvSpPr>
      <dsp:spPr>
        <a:xfrm>
          <a:off x="2903256" y="1106003"/>
          <a:ext cx="2453704" cy="3046360"/>
        </a:xfrm>
        <a:prstGeom prst="roundRect">
          <a:avLst/>
        </a:prstGeom>
        <a:solidFill>
          <a:srgbClr val="E638DE">
            <a:alpha val="21000"/>
          </a:srgbClr>
        </a:solidFill>
        <a:ln w="25400" cap="flat" cmpd="sng" algn="ctr">
          <a:solidFill>
            <a:srgbClr val="E638D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Протоколы </a:t>
          </a:r>
          <a:r>
            <a:rPr lang="en-US" sz="1500" kern="1200" dirty="0" smtClean="0"/>
            <a:t>TFTP</a:t>
          </a:r>
          <a:r>
            <a:rPr lang="en-US" sz="1500" kern="1200" dirty="0"/>
            <a:t>, HTTP, HTTPS </a:t>
          </a:r>
          <a:r>
            <a:rPr lang="ru-RU" sz="1500" kern="1200" dirty="0" smtClean="0"/>
            <a:t>для удаленного администрирования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</a:t>
          </a:r>
          <a:r>
            <a:rPr lang="en-US" sz="1500" kern="1200" dirty="0"/>
            <a:t>VLAN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</a:t>
          </a:r>
          <a:r>
            <a:rPr lang="ru-RU" sz="1500" kern="1200" dirty="0" smtClean="0"/>
            <a:t>Встроенный </a:t>
          </a:r>
          <a:r>
            <a:rPr lang="en-US" sz="1500" kern="1200" dirty="0" smtClean="0"/>
            <a:t>web </a:t>
          </a:r>
          <a:r>
            <a:rPr lang="ru-RU" sz="1500" kern="1200" dirty="0" smtClean="0"/>
            <a:t>сервер для конфигурирования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Поддержка </a:t>
          </a:r>
          <a:r>
            <a:rPr lang="en-US" sz="1500" kern="1200" dirty="0" smtClean="0"/>
            <a:t>IPv6 </a:t>
          </a:r>
          <a:endParaRPr lang="ru-RU" sz="1500" kern="1200" dirty="0"/>
        </a:p>
      </dsp:txBody>
      <dsp:txXfrm>
        <a:off x="3023036" y="1225783"/>
        <a:ext cx="2214144" cy="2806800"/>
      </dsp:txXfrm>
    </dsp:sp>
    <dsp:sp modelId="{5C12B86F-6F78-4C98-A290-D6E7124D673F}">
      <dsp:nvSpPr>
        <dsp:cNvPr id="0" name=""/>
        <dsp:cNvSpPr/>
      </dsp:nvSpPr>
      <dsp:spPr>
        <a:xfrm>
          <a:off x="5651037" y="0"/>
          <a:ext cx="2323979" cy="66524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Питание</a:t>
          </a:r>
          <a:endParaRPr lang="ru-RU" sz="2800" b="1" kern="1200" dirty="0"/>
        </a:p>
      </dsp:txBody>
      <dsp:txXfrm>
        <a:off x="5683512" y="32475"/>
        <a:ext cx="2259029" cy="600296"/>
      </dsp:txXfrm>
    </dsp:sp>
    <dsp:sp modelId="{421048EC-FEDE-4B0B-BE22-D0771D40DFC7}">
      <dsp:nvSpPr>
        <dsp:cNvPr id="0" name=""/>
        <dsp:cNvSpPr/>
      </dsp:nvSpPr>
      <dsp:spPr>
        <a:xfrm>
          <a:off x="5684711" y="1170921"/>
          <a:ext cx="2323979" cy="3046360"/>
        </a:xfrm>
        <a:prstGeom prst="roundRect">
          <a:avLst/>
        </a:prstGeom>
        <a:solidFill>
          <a:srgbClr val="92D050">
            <a:alpha val="35000"/>
          </a:srgb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База: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Power over Ethernet (</a:t>
          </a:r>
          <a:r>
            <a:rPr lang="en-US" sz="1500" kern="1200" dirty="0" err="1" smtClean="0"/>
            <a:t>PoE</a:t>
          </a:r>
          <a:r>
            <a:rPr lang="en-US" sz="1500" kern="1200" dirty="0" smtClean="0"/>
            <a:t>): IEEE 802.3af Class 2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Пиковая мощность</a:t>
          </a:r>
          <a:r>
            <a:rPr lang="en-US" sz="1500" kern="1200" dirty="0" smtClean="0"/>
            <a:t> </a:t>
          </a:r>
          <a:r>
            <a:rPr lang="ru-RU" sz="1500" kern="1200" dirty="0" smtClean="0"/>
            <a:t>от </a:t>
          </a:r>
          <a:r>
            <a:rPr lang="en-US" sz="1500" kern="1200" dirty="0" smtClean="0"/>
            <a:t>3.84 </a:t>
          </a:r>
          <a:r>
            <a:rPr lang="ru-RU" sz="1500" kern="1200" dirty="0" smtClean="0"/>
            <a:t>до</a:t>
          </a:r>
          <a:r>
            <a:rPr lang="en-US" sz="1500" kern="1200" dirty="0" smtClean="0"/>
            <a:t> 6.49W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Трубка: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Время разговора:</a:t>
          </a:r>
          <a:r>
            <a:rPr lang="en-US" sz="1500" kern="1200" dirty="0" smtClean="0"/>
            <a:t> &gt;18 </a:t>
          </a:r>
          <a:r>
            <a:rPr lang="ru-RU" sz="1500" kern="1200" dirty="0" smtClean="0"/>
            <a:t>часов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Время ожидания</a:t>
          </a:r>
          <a:r>
            <a:rPr lang="en-US" sz="1500" kern="1200" dirty="0" smtClean="0"/>
            <a:t>: &gt;200 </a:t>
          </a:r>
          <a:r>
            <a:rPr lang="ru-RU" sz="1500" kern="1200" dirty="0" smtClean="0"/>
            <a:t>часов</a:t>
          </a:r>
          <a:endParaRPr lang="en-US" sz="1500" kern="1200" dirty="0"/>
        </a:p>
      </dsp:txBody>
      <dsp:txXfrm>
        <a:off x="5798158" y="1284368"/>
        <a:ext cx="2097085" cy="281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804403-2944-4AA3-996D-54B71B05F729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F498E4-AEC5-42E3-9678-37CEE952DB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580" y="42930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Микросотовая система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1" dirty="0"/>
              <a:t>RTX8630 IP DECT - SME VoIP</a:t>
            </a:r>
            <a:br>
              <a:rPr lang="en-US" sz="4800" b="1" dirty="0"/>
            </a:b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215082"/>
            <a:ext cx="390244" cy="3902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8" y="188640"/>
            <a:ext cx="8460432" cy="361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48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Варианты применения </a:t>
            </a:r>
            <a:r>
              <a:rPr lang="en-US" sz="3200" b="1" dirty="0"/>
              <a:t>RTX8630 IP DECT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344963" y="3068960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436095" y="3068960"/>
            <a:ext cx="332846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344963" y="2780928"/>
            <a:ext cx="441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347864" y="1844824"/>
            <a:ext cx="5552531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ru-RU" sz="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7781"/>
            <a:ext cx="6915150" cy="3800475"/>
          </a:xfrm>
        </p:spPr>
      </p:pic>
      <p:sp>
        <p:nvSpPr>
          <p:cNvPr id="4" name="Прямоугольник 3"/>
          <p:cNvSpPr/>
          <p:nvPr/>
        </p:nvSpPr>
        <p:spPr>
          <a:xfrm>
            <a:off x="2537529" y="1325215"/>
            <a:ext cx="4032447" cy="4476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Крупный и средний офис</a:t>
            </a:r>
            <a:endParaRPr lang="ru-RU" b="1" dirty="0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3563888" y="1844824"/>
            <a:ext cx="5327446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Сотовое покрытие головных офисов, школ и др. </a:t>
            </a:r>
          </a:p>
          <a:p>
            <a:r>
              <a:rPr lang="ru-RU" sz="2000" dirty="0" smtClean="0"/>
              <a:t>Используются  функции роуминга и переход между базами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8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48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Варианты применения </a:t>
            </a:r>
            <a:r>
              <a:rPr lang="en-US" sz="3200" b="1" dirty="0"/>
              <a:t>RTX8630 IP DECT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344963" y="3068960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436095" y="3068960"/>
            <a:ext cx="332846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344963" y="2780928"/>
            <a:ext cx="441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436095" y="1844824"/>
            <a:ext cx="3464300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ru-RU" sz="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7529" y="1325215"/>
            <a:ext cx="4032447" cy="4476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Крупный распределенный офис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2" y="1853208"/>
            <a:ext cx="7458043" cy="4729137"/>
          </a:xfrm>
        </p:spPr>
      </p:pic>
    </p:spTree>
    <p:extLst>
      <p:ext uri="{BB962C8B-B14F-4D97-AF65-F5344CB8AC3E}">
        <p14:creationId xmlns:p14="http://schemas.microsoft.com/office/powerpoint/2010/main" val="17664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48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Варианты применения </a:t>
            </a:r>
            <a:r>
              <a:rPr lang="en-US" sz="3200" b="1" dirty="0"/>
              <a:t>RTX8630 IP DECT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471734" y="2993924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436095" y="3068960"/>
            <a:ext cx="332846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344963" y="2780928"/>
            <a:ext cx="441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436095" y="1844824"/>
            <a:ext cx="3464300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ru-RU" sz="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7529" y="1325215"/>
            <a:ext cx="4032447" cy="4476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Крупный распределенный офис</a:t>
            </a:r>
            <a:endParaRPr lang="ru-RU" b="1" dirty="0"/>
          </a:p>
        </p:txBody>
      </p:sp>
      <p:sp>
        <p:nvSpPr>
          <p:cNvPr id="18" name="Объект 1"/>
          <p:cNvSpPr txBox="1">
            <a:spLocks noGrp="1"/>
          </p:cNvSpPr>
          <p:nvPr>
            <p:ph idx="1"/>
          </p:nvPr>
        </p:nvSpPr>
        <p:spPr>
          <a:xfrm>
            <a:off x="1335362" y="2060848"/>
            <a:ext cx="6272744" cy="37312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Географически разделенные территории компании. </a:t>
            </a:r>
          </a:p>
          <a:p>
            <a:r>
              <a:rPr lang="ru-RU" sz="2800" dirty="0" smtClean="0"/>
              <a:t>Используются  функции роуминга и бесшовный переход между базами. </a:t>
            </a:r>
          </a:p>
          <a:p>
            <a:r>
              <a:rPr lang="ru-RU" sz="2800" dirty="0" smtClean="0"/>
              <a:t>Каждая трубка остается со своим </a:t>
            </a:r>
            <a:r>
              <a:rPr lang="ru-RU" sz="2800" smtClean="0"/>
              <a:t>номером независимо </a:t>
            </a:r>
            <a:r>
              <a:rPr lang="ru-RU" sz="2800" dirty="0" smtClean="0"/>
              <a:t>от географических перемещений абонента.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22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48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57200"/>
            <a:ext cx="8516700" cy="838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Дополнительные возможности </a:t>
            </a:r>
            <a:r>
              <a:rPr lang="en-US" sz="2800" b="1" dirty="0"/>
              <a:t>RTX8630 IP DECT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471734" y="2993924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436095" y="3068960"/>
            <a:ext cx="332846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344963" y="2780928"/>
            <a:ext cx="441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436095" y="1844824"/>
            <a:ext cx="3464300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ru-RU" sz="600" dirty="0"/>
          </a:p>
        </p:txBody>
      </p:sp>
      <p:sp>
        <p:nvSpPr>
          <p:cNvPr id="18" name="Объект 1"/>
          <p:cNvSpPr txBox="1">
            <a:spLocks noGrp="1"/>
          </p:cNvSpPr>
          <p:nvPr>
            <p:ph idx="1"/>
          </p:nvPr>
        </p:nvSpPr>
        <p:spPr>
          <a:xfrm>
            <a:off x="5848436" y="2348880"/>
            <a:ext cx="2544736" cy="37312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До 3 репитеров на одной базе.</a:t>
            </a:r>
          </a:p>
          <a:p>
            <a:r>
              <a:rPr lang="ru-RU" sz="1800" dirty="0" smtClean="0"/>
              <a:t>Автоматическая регистрация</a:t>
            </a:r>
          </a:p>
          <a:p>
            <a:r>
              <a:rPr lang="ru-RU" sz="1800" dirty="0" smtClean="0"/>
              <a:t>До 3-х репитеров в одной цепочке</a:t>
            </a:r>
          </a:p>
          <a:p>
            <a:r>
              <a:rPr lang="ru-RU" sz="1800" dirty="0" smtClean="0"/>
              <a:t>До 5 одновременных разговоров</a:t>
            </a:r>
          </a:p>
          <a:p>
            <a:r>
              <a:rPr lang="ru-RU" sz="1800" dirty="0"/>
              <a:t>2 одновременных широкополосных разговора</a:t>
            </a:r>
          </a:p>
          <a:p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15503" y="1372505"/>
            <a:ext cx="4546371" cy="88876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дальности трубки – РЕПИТЕР </a:t>
            </a:r>
            <a:r>
              <a:rPr lang="en-US" sz="2000" b="1" dirty="0"/>
              <a:t>RTX4024</a:t>
            </a:r>
            <a:endParaRPr lang="ru-RU" sz="2000" b="1" dirty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8" y="2993924"/>
            <a:ext cx="5214513" cy="3585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232722"/>
            <a:ext cx="1512167" cy="18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48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39" y="457200"/>
            <a:ext cx="6789981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Достоинства  </a:t>
            </a:r>
            <a:r>
              <a:rPr lang="en-US" sz="2800" b="1" dirty="0" smtClean="0"/>
              <a:t>RTX8630 </a:t>
            </a:r>
            <a:r>
              <a:rPr lang="en-US" sz="2800" b="1" dirty="0"/>
              <a:t>IP DECT</a:t>
            </a:r>
            <a:r>
              <a:rPr lang="ru-RU" sz="2800" dirty="0" smtClean="0"/>
              <a:t>  системы</a:t>
            </a:r>
            <a:endParaRPr lang="ru-RU" sz="28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471734" y="2993924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436095" y="1844824"/>
            <a:ext cx="3464300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ru-RU" sz="6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5396778"/>
            <a:ext cx="5616624" cy="1224653"/>
          </a:xfrm>
          <a:prstGeom prst="horizontalScroll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Совместимость с современными </a:t>
            </a:r>
            <a:r>
              <a:rPr lang="en-US" b="1" dirty="0" smtClean="0"/>
              <a:t>IP</a:t>
            </a:r>
            <a:r>
              <a:rPr lang="ru-RU" b="1" dirty="0" smtClean="0"/>
              <a:t> АТС </a:t>
            </a:r>
          </a:p>
          <a:p>
            <a:pPr algn="ctr"/>
            <a:r>
              <a:rPr lang="ru-RU" b="1" dirty="0" smtClean="0"/>
              <a:t>по протоколу </a:t>
            </a:r>
            <a:r>
              <a:rPr lang="en-US" b="1" dirty="0" smtClean="0"/>
              <a:t>SIP 2.0</a:t>
            </a:r>
            <a:r>
              <a:rPr lang="ru-RU" b="1" dirty="0" smtClean="0"/>
              <a:t> – </a:t>
            </a:r>
          </a:p>
          <a:p>
            <a:pPr algn="ctr"/>
            <a:r>
              <a:rPr lang="ru-RU" sz="1400" b="1" dirty="0" smtClean="0"/>
              <a:t>Все преимущества </a:t>
            </a:r>
            <a:r>
              <a:rPr lang="en-US" sz="1400" b="1" dirty="0" smtClean="0"/>
              <a:t>IP</a:t>
            </a:r>
            <a:r>
              <a:rPr lang="ru-RU" sz="1400" b="1" dirty="0" smtClean="0"/>
              <a:t> телефонии не только доступны , но и мобильны</a:t>
            </a:r>
            <a:endParaRPr lang="ru-RU" sz="1400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6096" y="2607711"/>
            <a:ext cx="5802438" cy="100811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Мобильность персонала –</a:t>
            </a:r>
          </a:p>
          <a:p>
            <a:pPr algn="ctr"/>
            <a:r>
              <a:rPr lang="ru-RU" sz="1400" b="1" dirty="0" smtClean="0"/>
              <a:t>Работник всегда на своем внутреннем рабочем номере даже когда его нет за столом</a:t>
            </a:r>
            <a:endParaRPr lang="ru-RU" sz="14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44112" y="1494427"/>
            <a:ext cx="5861596" cy="79208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Простота разворачивания сети – </a:t>
            </a:r>
          </a:p>
          <a:p>
            <a:pPr algn="ctr"/>
            <a:r>
              <a:rPr lang="ru-RU" sz="1400" b="1" dirty="0" smtClean="0"/>
              <a:t>Вам нужно только подключиться к локальной сети</a:t>
            </a:r>
            <a:endParaRPr lang="ru-RU" sz="1400" b="1" dirty="0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331640" y="3861047"/>
            <a:ext cx="5650702" cy="1391715"/>
          </a:xfrm>
          <a:prstGeom prst="horizontalScroll">
            <a:avLst/>
          </a:prstGeom>
          <a:solidFill>
            <a:srgbClr val="E63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Гибкость и масштабируемость системы – </a:t>
            </a:r>
          </a:p>
          <a:p>
            <a:pPr algn="ctr"/>
            <a:r>
              <a:rPr lang="ru-RU" sz="1400" b="1" dirty="0" smtClean="0"/>
              <a:t>Приобретаете только необходимое количество оборудования. Система наращивается, когда растет бизнес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902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48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39" y="457200"/>
            <a:ext cx="6789981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Достоинства  </a:t>
            </a:r>
            <a:r>
              <a:rPr lang="en-US" sz="2800" b="1" dirty="0" smtClean="0"/>
              <a:t>RTX8630 </a:t>
            </a:r>
            <a:r>
              <a:rPr lang="en-US" sz="2800" b="1" dirty="0"/>
              <a:t>IP DECT</a:t>
            </a:r>
            <a:r>
              <a:rPr lang="ru-RU" sz="2800" dirty="0" smtClean="0"/>
              <a:t>  системы</a:t>
            </a:r>
            <a:endParaRPr lang="ru-RU" sz="28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471734" y="2993924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436095" y="1844824"/>
            <a:ext cx="3464300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ru-RU" sz="6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83568" y="2564904"/>
            <a:ext cx="5802438" cy="1224135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Экономическая независимость –</a:t>
            </a:r>
          </a:p>
          <a:p>
            <a:pPr algn="ctr"/>
            <a:r>
              <a:rPr lang="ru-RU" sz="1400" b="1" dirty="0" smtClean="0"/>
              <a:t>При масштабировании системы нет дополнительных платежей, оплачивается только приобретение </a:t>
            </a:r>
            <a:r>
              <a:rPr lang="ru-RU" sz="1400" b="1" dirty="0" smtClean="0"/>
              <a:t>нового оборудования</a:t>
            </a:r>
            <a:endParaRPr lang="ru-RU" sz="14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79512" y="1340768"/>
            <a:ext cx="5861596" cy="12241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Доступная стоимость системы –</a:t>
            </a:r>
          </a:p>
          <a:p>
            <a:pPr algn="ctr"/>
            <a:r>
              <a:rPr lang="ru-RU" sz="1400" b="1" dirty="0" smtClean="0"/>
              <a:t>Цена одного абонентского номера  незначительно превышает цену обычного </a:t>
            </a:r>
            <a:r>
              <a:rPr lang="en-US" sz="1400" b="1" dirty="0" smtClean="0"/>
              <a:t>DECT </a:t>
            </a:r>
            <a:r>
              <a:rPr lang="ru-RU" sz="1400" b="1" dirty="0" smtClean="0"/>
              <a:t>телефона категории </a:t>
            </a:r>
            <a:r>
              <a:rPr lang="en-US" sz="1400" b="1" dirty="0" smtClean="0"/>
              <a:t>consumer</a:t>
            </a:r>
            <a:r>
              <a:rPr lang="ru-RU" sz="1400" b="1" dirty="0" smtClean="0"/>
              <a:t>, при этом значительно ниже  цены  корпоративного  оборудования</a:t>
            </a:r>
            <a:endParaRPr lang="ru-RU" sz="1400" b="1" dirty="0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517543" y="4821230"/>
            <a:ext cx="5650702" cy="1800201"/>
          </a:xfrm>
          <a:prstGeom prst="horizontalScroll">
            <a:avLst/>
          </a:prstGeom>
          <a:solidFill>
            <a:srgbClr val="E63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Уменьшение количества мобильных телефонов в компании – </a:t>
            </a:r>
          </a:p>
          <a:p>
            <a:pPr algn="ctr"/>
            <a:r>
              <a:rPr lang="ru-RU" sz="1400" b="1" dirty="0" smtClean="0"/>
              <a:t>возможность полностью отказаться от оплаты абонентских платежей сотовым компаниям за телефоны работников, которые ведут  в основном внутренние переговоры</a:t>
            </a:r>
            <a:endParaRPr lang="ru-RU" sz="1400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043608" y="3686952"/>
            <a:ext cx="5802438" cy="1224135"/>
          </a:xfrm>
          <a:prstGeom prst="horizontalScroll">
            <a:avLst/>
          </a:prstGeom>
          <a:solidFill>
            <a:srgbClr val="F9B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Удобство и практичность эксплуатации </a:t>
            </a:r>
            <a:r>
              <a:rPr lang="ru-RU" b="1" dirty="0" smtClean="0"/>
              <a:t>–</a:t>
            </a:r>
          </a:p>
          <a:p>
            <a:pPr algn="ctr"/>
            <a:r>
              <a:rPr lang="ru-RU" sz="1400" b="1" dirty="0" smtClean="0"/>
              <a:t>Система имеет полную локализацию под российского пользователя. Интерфейсы базовых станций и трубок русифицированы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547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691747"/>
            <a:ext cx="4771256" cy="472650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О компании </a:t>
            </a:r>
            <a:r>
              <a:rPr lang="en-US" sz="4000" dirty="0" smtClean="0"/>
              <a:t>RTX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Представление системы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Варианты использования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Достоинства</a:t>
            </a:r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77" y="1196752"/>
            <a:ext cx="45148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 </a:t>
            </a:r>
            <a:r>
              <a:rPr lang="en-US" dirty="0" smtClean="0"/>
              <a:t>rtx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691747"/>
            <a:ext cx="4771256" cy="472650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История компании </a:t>
            </a:r>
            <a:r>
              <a:rPr lang="en-US" sz="2800" dirty="0" smtClean="0"/>
              <a:t>RTX</a:t>
            </a:r>
            <a:r>
              <a:rPr lang="ru-RU" sz="2800" dirty="0" smtClean="0"/>
              <a:t> начинается с 1993 г.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Завершено более 700 беспроводных проектов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Головной офис в Дании. Офисы в США и Гонг </a:t>
            </a:r>
            <a:r>
              <a:rPr lang="ru-RU" sz="2800" dirty="0" err="1" smtClean="0"/>
              <a:t>Конг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Основные области деятельности  - </a:t>
            </a:r>
            <a:r>
              <a:rPr lang="en-US" sz="2800" dirty="0" smtClean="0"/>
              <a:t>VoIP, DECT, </a:t>
            </a:r>
            <a:r>
              <a:rPr lang="en-US" sz="2800" dirty="0" err="1" smtClean="0"/>
              <a:t>WiFi</a:t>
            </a:r>
            <a:r>
              <a:rPr lang="en-US" sz="2800" dirty="0" smtClean="0"/>
              <a:t> </a:t>
            </a:r>
            <a:r>
              <a:rPr lang="ru-RU" sz="2800" dirty="0" smtClean="0"/>
              <a:t>оборудование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Представитель в СНГ – группа компаний ХО-МИ-РУ</a:t>
            </a:r>
            <a:endParaRPr lang="ru-RU" sz="28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040283" cy="40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en-US" b="1" dirty="0"/>
              <a:t>RTX8630 IP DECT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819964"/>
            <a:ext cx="3187080" cy="4395118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200 </a:t>
            </a:r>
            <a:r>
              <a:rPr lang="ru-RU" sz="2800" dirty="0"/>
              <a:t>пользователей</a:t>
            </a:r>
            <a:r>
              <a:rPr lang="en-US" sz="2800" dirty="0"/>
              <a:t> (200 </a:t>
            </a:r>
            <a:r>
              <a:rPr lang="ru-RU" sz="2800" dirty="0"/>
              <a:t>регистраций трубок</a:t>
            </a:r>
            <a:r>
              <a:rPr lang="en-US" sz="2800" dirty="0"/>
              <a:t>)</a:t>
            </a:r>
          </a:p>
          <a:p>
            <a:r>
              <a:rPr lang="ru-RU" sz="2800" dirty="0"/>
              <a:t>Расширение от </a:t>
            </a:r>
            <a:r>
              <a:rPr lang="en-US" sz="2800" dirty="0"/>
              <a:t>1 </a:t>
            </a:r>
            <a:r>
              <a:rPr lang="ru-RU" sz="2800" dirty="0"/>
              <a:t>до</a:t>
            </a:r>
            <a:r>
              <a:rPr lang="en-US" sz="2800" dirty="0"/>
              <a:t> 40 </a:t>
            </a:r>
            <a:r>
              <a:rPr lang="ru-RU" sz="2800" dirty="0"/>
              <a:t>баз</a:t>
            </a:r>
            <a:r>
              <a:rPr lang="en-US" sz="2800" dirty="0"/>
              <a:t>, </a:t>
            </a:r>
            <a:r>
              <a:rPr lang="ru-RU" sz="2800" dirty="0"/>
              <a:t>с </a:t>
            </a:r>
            <a:r>
              <a:rPr lang="ru-RU" sz="2800" dirty="0" smtClean="0"/>
              <a:t>плавным и незаметным переходом</a:t>
            </a:r>
            <a:r>
              <a:rPr lang="en-US" sz="2800" dirty="0"/>
              <a:t>   </a:t>
            </a:r>
          </a:p>
          <a:p>
            <a:r>
              <a:rPr lang="en-US" sz="2800" dirty="0"/>
              <a:t>10 </a:t>
            </a:r>
            <a:r>
              <a:rPr lang="ru-RU" sz="2800" dirty="0" smtClean="0"/>
              <a:t>узкополосных каналов одновременно на одной базе</a:t>
            </a:r>
            <a:endParaRPr lang="en-US" sz="2800" dirty="0"/>
          </a:p>
          <a:p>
            <a:r>
              <a:rPr lang="en-US" sz="2800" dirty="0"/>
              <a:t>4 CAT-</a:t>
            </a:r>
            <a:r>
              <a:rPr lang="en-US" sz="2800" dirty="0" err="1"/>
              <a:t>iq</a:t>
            </a:r>
            <a:r>
              <a:rPr lang="en-US" sz="2800" dirty="0"/>
              <a:t> </a:t>
            </a:r>
            <a:r>
              <a:rPr lang="ru-RU" sz="2800" dirty="0" smtClean="0"/>
              <a:t>широкополосных канала одновременно на базе</a:t>
            </a:r>
            <a:endParaRPr lang="en-US" sz="2800" dirty="0"/>
          </a:p>
          <a:p>
            <a:r>
              <a:rPr lang="ru-RU" sz="2800" dirty="0" smtClean="0"/>
              <a:t>Кодеки </a:t>
            </a:r>
            <a:r>
              <a:rPr lang="en-US" sz="2800" dirty="0" smtClean="0"/>
              <a:t>G.726</a:t>
            </a:r>
            <a:r>
              <a:rPr lang="en-US" sz="2800" dirty="0"/>
              <a:t>, G.711 </a:t>
            </a:r>
            <a:r>
              <a:rPr lang="ru-RU" sz="2800" dirty="0" smtClean="0"/>
              <a:t>и дополнительно</a:t>
            </a:r>
            <a:r>
              <a:rPr lang="en-US" sz="2800" dirty="0" smtClean="0"/>
              <a:t> </a:t>
            </a:r>
            <a:r>
              <a:rPr lang="ru-RU" sz="2800" dirty="0" smtClean="0"/>
              <a:t>узкополосный кодек </a:t>
            </a:r>
            <a:r>
              <a:rPr lang="en-US" sz="2800" dirty="0" smtClean="0"/>
              <a:t>G.729 </a:t>
            </a:r>
            <a:endParaRPr lang="en-US" sz="2800" dirty="0"/>
          </a:p>
          <a:p>
            <a:r>
              <a:rPr lang="en-US" sz="2800" dirty="0" smtClean="0"/>
              <a:t>HD</a:t>
            </a:r>
            <a:r>
              <a:rPr lang="ru-RU" sz="2800" dirty="0" smtClean="0"/>
              <a:t> широкополосный кодек </a:t>
            </a:r>
            <a:r>
              <a:rPr lang="en-US" sz="2800" dirty="0" smtClean="0"/>
              <a:t>G.722</a:t>
            </a:r>
            <a:endParaRPr lang="ru-RU" sz="2800" dirty="0" smtClean="0"/>
          </a:p>
          <a:p>
            <a:r>
              <a:rPr lang="ru-RU" sz="2800" dirty="0" smtClean="0"/>
              <a:t>Протокол </a:t>
            </a:r>
            <a:r>
              <a:rPr lang="en-US" sz="2800" dirty="0" smtClean="0"/>
              <a:t>SIP 2.0</a:t>
            </a:r>
            <a:endParaRPr lang="en-US" sz="28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40" y="2199934"/>
            <a:ext cx="5032796" cy="403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26" y="1033162"/>
            <a:ext cx="2516398" cy="9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особенности системы</a:t>
            </a:r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9868"/>
            <a:ext cx="4215788" cy="488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644008" y="1535155"/>
            <a:ext cx="4195192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База -</a:t>
            </a:r>
            <a:r>
              <a:rPr lang="en-US" sz="1600" dirty="0" smtClean="0"/>
              <a:t> DECT GAP / CAP / CAT-</a:t>
            </a:r>
            <a:r>
              <a:rPr lang="en-US" sz="1600" dirty="0" err="1" smtClean="0"/>
              <a:t>iq</a:t>
            </a:r>
            <a:r>
              <a:rPr lang="ru-RU" sz="1600" dirty="0" smtClean="0"/>
              <a:t> (</a:t>
            </a:r>
            <a:r>
              <a:rPr lang="en-US" sz="1600" dirty="0" smtClean="0"/>
              <a:t>G.722)</a:t>
            </a:r>
            <a:endParaRPr lang="ru-RU" sz="1600" dirty="0" smtClean="0"/>
          </a:p>
          <a:p>
            <a:r>
              <a:rPr lang="ru-RU" sz="1600" dirty="0" smtClean="0"/>
              <a:t>Широкополосная обработка голоса </a:t>
            </a:r>
            <a:r>
              <a:rPr lang="en-US" sz="1600" dirty="0" smtClean="0"/>
              <a:t>(HDSP)  </a:t>
            </a:r>
            <a:endParaRPr lang="ru-RU" sz="1600" dirty="0" smtClean="0"/>
          </a:p>
          <a:p>
            <a:r>
              <a:rPr lang="ru-RU" sz="1600" dirty="0" smtClean="0"/>
              <a:t>Мощности передатчиков и рабочие частоты соответствуют международным стандартам </a:t>
            </a:r>
          </a:p>
          <a:p>
            <a:r>
              <a:rPr lang="ru-RU" sz="1600" dirty="0" smtClean="0"/>
              <a:t>Масштабируемая система от </a:t>
            </a:r>
            <a:r>
              <a:rPr lang="en-US" sz="1600" dirty="0" smtClean="0"/>
              <a:t>1 </a:t>
            </a:r>
            <a:r>
              <a:rPr lang="ru-RU" sz="1600" dirty="0" smtClean="0"/>
              <a:t>до</a:t>
            </a:r>
            <a:r>
              <a:rPr lang="en-US" sz="1600" dirty="0" smtClean="0"/>
              <a:t> 40 </a:t>
            </a:r>
            <a:r>
              <a:rPr lang="ru-RU" sz="1600" dirty="0" smtClean="0"/>
              <a:t>баз в одной сети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/>
              <a:t>200 </a:t>
            </a:r>
            <a:r>
              <a:rPr lang="ru-RU" sz="1600" dirty="0" smtClean="0"/>
              <a:t>абонентов </a:t>
            </a:r>
            <a:r>
              <a:rPr lang="en-US" sz="1600" dirty="0" smtClean="0"/>
              <a:t>(200 </a:t>
            </a:r>
            <a:r>
              <a:rPr lang="ru-RU" sz="1600" dirty="0" smtClean="0"/>
              <a:t>регистраций трубок</a:t>
            </a:r>
            <a:r>
              <a:rPr lang="en-US" sz="1600" dirty="0" smtClean="0"/>
              <a:t>) </a:t>
            </a:r>
            <a:endParaRPr lang="ru-RU" sz="1600" dirty="0" smtClean="0"/>
          </a:p>
          <a:p>
            <a:r>
              <a:rPr lang="ru-RU" sz="1600" dirty="0" smtClean="0"/>
              <a:t>Питание </a:t>
            </a:r>
            <a:r>
              <a:rPr lang="en-US" sz="1600" dirty="0" smtClean="0"/>
              <a:t>Power over Ethernet </a:t>
            </a:r>
            <a:endParaRPr lang="ru-RU" sz="1600" dirty="0" smtClean="0"/>
          </a:p>
          <a:p>
            <a:r>
              <a:rPr lang="ru-RU" sz="1600" dirty="0" smtClean="0"/>
              <a:t>Синхронизация «по воздуху»</a:t>
            </a:r>
          </a:p>
          <a:p>
            <a:r>
              <a:rPr lang="ru-RU" sz="1600" dirty="0" smtClean="0"/>
              <a:t>Поддержка загрузки ПО на беспроводные трубки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/>
              <a:t>LED </a:t>
            </a:r>
            <a:r>
              <a:rPr lang="ru-RU" sz="1600" dirty="0" smtClean="0"/>
              <a:t>индикатор статуса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Бесшовный </a:t>
            </a:r>
            <a:r>
              <a:rPr lang="en-US" sz="1600" dirty="0" smtClean="0"/>
              <a:t> </a:t>
            </a:r>
            <a:r>
              <a:rPr lang="ru-RU" sz="1600" dirty="0" smtClean="0"/>
              <a:t>переход между базами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Поддержка до 100 репитеров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85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трубок</a:t>
            </a:r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44963" y="1500174"/>
            <a:ext cx="4419600" cy="48091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Широкополосный звук</a:t>
            </a:r>
            <a:r>
              <a:rPr lang="en-US" dirty="0" smtClean="0"/>
              <a:t> </a:t>
            </a:r>
            <a:r>
              <a:rPr lang="en-US" dirty="0"/>
              <a:t>(G.722) </a:t>
            </a:r>
            <a:endParaRPr lang="ru-RU" dirty="0" smtClean="0"/>
          </a:p>
          <a:p>
            <a:r>
              <a:rPr lang="en-US" dirty="0" smtClean="0"/>
              <a:t>2</a:t>
            </a:r>
            <a:r>
              <a:rPr lang="en-US" dirty="0"/>
              <a:t>’’ TFT </a:t>
            </a:r>
            <a:r>
              <a:rPr lang="ru-RU" dirty="0" smtClean="0"/>
              <a:t>дисплей</a:t>
            </a:r>
            <a:r>
              <a:rPr lang="en-US" dirty="0" smtClean="0"/>
              <a:t> </a:t>
            </a:r>
            <a:r>
              <a:rPr lang="ru-RU" dirty="0" smtClean="0"/>
              <a:t>с разрешением</a:t>
            </a:r>
            <a:r>
              <a:rPr lang="en-US" dirty="0" smtClean="0"/>
              <a:t> </a:t>
            </a:r>
            <a:r>
              <a:rPr lang="en-US" dirty="0"/>
              <a:t>176 x 220 </a:t>
            </a:r>
            <a:r>
              <a:rPr lang="ru-RU" dirty="0" smtClean="0"/>
              <a:t>пикселей,</a:t>
            </a:r>
            <a:r>
              <a:rPr lang="en-US" dirty="0" smtClean="0"/>
              <a:t> </a:t>
            </a:r>
            <a:r>
              <a:rPr lang="en-US" dirty="0"/>
              <a:t>262K </a:t>
            </a:r>
            <a:r>
              <a:rPr lang="ru-RU" dirty="0" smtClean="0"/>
              <a:t>цветов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Отлаженный графический </a:t>
            </a:r>
            <a:r>
              <a:rPr lang="en-US" dirty="0"/>
              <a:t>MMI </a:t>
            </a:r>
            <a:r>
              <a:rPr lang="ru-RU" dirty="0" smtClean="0"/>
              <a:t>интерфейс с цветными обоями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Полифония звонков</a:t>
            </a:r>
          </a:p>
          <a:p>
            <a:r>
              <a:rPr lang="ru-RU" dirty="0" smtClean="0"/>
              <a:t>Телефонная книга</a:t>
            </a:r>
            <a:r>
              <a:rPr lang="en-US" dirty="0" smtClean="0"/>
              <a:t>: </a:t>
            </a:r>
            <a:r>
              <a:rPr lang="en-US" dirty="0"/>
              <a:t>200 </a:t>
            </a:r>
            <a:r>
              <a:rPr lang="ru-RU" dirty="0" smtClean="0"/>
              <a:t>общих и</a:t>
            </a:r>
            <a:r>
              <a:rPr lang="en-US" dirty="0" smtClean="0"/>
              <a:t> </a:t>
            </a:r>
            <a:r>
              <a:rPr lang="en-US" dirty="0"/>
              <a:t>100 </a:t>
            </a:r>
            <a:r>
              <a:rPr lang="ru-RU" dirty="0" smtClean="0"/>
              <a:t>записей в трубке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GAP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CAT-</a:t>
            </a:r>
            <a:r>
              <a:rPr lang="en-US" dirty="0" err="1"/>
              <a:t>iq</a:t>
            </a:r>
            <a:r>
              <a:rPr lang="en-US" dirty="0"/>
              <a:t> </a:t>
            </a:r>
            <a:r>
              <a:rPr lang="ru-RU" dirty="0" smtClean="0"/>
              <a:t>совместимость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Разъем для гарнитуры </a:t>
            </a:r>
            <a:r>
              <a:rPr lang="en-US" dirty="0" smtClean="0"/>
              <a:t>(3.5mm</a:t>
            </a:r>
            <a:r>
              <a:rPr lang="en-US" dirty="0"/>
              <a:t>) </a:t>
            </a:r>
            <a:endParaRPr lang="ru-RU" dirty="0" smtClean="0"/>
          </a:p>
          <a:p>
            <a:r>
              <a:rPr lang="ru-RU" dirty="0" smtClean="0"/>
              <a:t>Обновление ПО «по воздуху»</a:t>
            </a:r>
          </a:p>
          <a:p>
            <a:r>
              <a:rPr lang="ru-RU" dirty="0" smtClean="0"/>
              <a:t>Широкополосный спикерфон</a:t>
            </a:r>
          </a:p>
          <a:p>
            <a:r>
              <a:rPr lang="ru-RU" dirty="0" smtClean="0"/>
              <a:t>Вибровызов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3182"/>
            <a:ext cx="3600400" cy="49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Другие Важные параметры системы</a:t>
            </a:r>
            <a:endParaRPr lang="ru-RU" sz="32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536533"/>
              </p:ext>
            </p:extLst>
          </p:nvPr>
        </p:nvGraphicFramePr>
        <p:xfrm>
          <a:off x="488446" y="1511127"/>
          <a:ext cx="8012644" cy="459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83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Варианты применения </a:t>
            </a:r>
            <a:r>
              <a:rPr lang="en-US" sz="3200" b="1" dirty="0"/>
              <a:t>RTX8630 IP DECT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216200" cy="4245591"/>
          </a:xfr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344963" y="3068960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4788024" y="1500174"/>
            <a:ext cx="3240360" cy="920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Отдельные здания</a:t>
            </a:r>
            <a:endParaRPr lang="ru-RU" b="1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436095" y="3068960"/>
            <a:ext cx="332846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344963" y="2780928"/>
            <a:ext cx="441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5652120" y="2852936"/>
            <a:ext cx="3328468" cy="2592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Подходит для малого бизнеса</a:t>
            </a:r>
          </a:p>
          <a:p>
            <a:r>
              <a:rPr lang="ru-RU" sz="2400" dirty="0" smtClean="0"/>
              <a:t>Функции роуминга и переход между базами не работают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39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Варианты применения </a:t>
            </a:r>
            <a:r>
              <a:rPr lang="en-US" sz="3200" b="1" dirty="0"/>
              <a:t>RTX8630 IP DECT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4344963" y="3068960"/>
            <a:ext cx="4419600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436095" y="3068960"/>
            <a:ext cx="332846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4344963" y="2780928"/>
            <a:ext cx="441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95536" y="2409040"/>
            <a:ext cx="3328468" cy="368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Оптимально для расположенных рядом офиса и торговой точки (склада)</a:t>
            </a:r>
          </a:p>
          <a:p>
            <a:r>
              <a:rPr lang="ru-RU" sz="2000" dirty="0" smtClean="0"/>
              <a:t>Может быть использовано для больших апартаментов</a:t>
            </a:r>
          </a:p>
          <a:p>
            <a:r>
              <a:rPr lang="ru-RU" sz="2000" dirty="0" smtClean="0"/>
              <a:t>Используются  функции роуминга и переход между базами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5" y="2132856"/>
            <a:ext cx="4965964" cy="3597695"/>
          </a:xfrm>
        </p:spPr>
      </p:pic>
      <p:sp>
        <p:nvSpPr>
          <p:cNvPr id="6" name="Стрелка вправо 5"/>
          <p:cNvSpPr/>
          <p:nvPr/>
        </p:nvSpPr>
        <p:spPr>
          <a:xfrm>
            <a:off x="395536" y="1324946"/>
            <a:ext cx="302433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Соседние офисы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23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CFCFC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7A00D3-031A-4AA4-8B7E-B19357E56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596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Микросотовая система RTX8630 IP DECT - SME VoIP </vt:lpstr>
      <vt:lpstr>содержание</vt:lpstr>
      <vt:lpstr>О компании rtx</vt:lpstr>
      <vt:lpstr>Система RTX8630 IP DECT </vt:lpstr>
      <vt:lpstr>Основные особенности системы</vt:lpstr>
      <vt:lpstr>Особенности трубок</vt:lpstr>
      <vt:lpstr>Другие Важные параметры системы</vt:lpstr>
      <vt:lpstr>Варианты применения RTX8630 IP DECT </vt:lpstr>
      <vt:lpstr>Варианты применения RTX8630 IP DECT </vt:lpstr>
      <vt:lpstr>Варианты применения RTX8630 IP DECT </vt:lpstr>
      <vt:lpstr>Варианты применения RTX8630 IP DECT </vt:lpstr>
      <vt:lpstr>Варианты применения RTX8630 IP DECT </vt:lpstr>
      <vt:lpstr>Дополнительные возможности RTX8630 IP DECT </vt:lpstr>
      <vt:lpstr>Достоинства  RTX8630 IP DECT  системы</vt:lpstr>
      <vt:lpstr>Достоинства  RTX8630 IP DECT  системы</vt:lpstr>
    </vt:vector>
  </TitlesOfParts>
  <Company>!!!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Микросотовая система RTX8630 IP DECT - SME VoIP </dc:title>
  <dc:creator>Пользователь;Анатолий Смородин</dc:creator>
  <cp:keywords/>
  <cp:lastModifiedBy>Пользователь</cp:lastModifiedBy>
  <cp:revision>56</cp:revision>
  <dcterms:created xsi:type="dcterms:W3CDTF">2012-12-13T09:21:49Z</dcterms:created>
  <dcterms:modified xsi:type="dcterms:W3CDTF">2013-06-18T07:56:49Z</dcterms:modified>
  <cp:contentStatus>Окончательное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TC300069189990</vt:lpwstr>
  </property>
  <property fmtid="{D5CDD505-2E9C-101B-9397-08002B2CF9AE}" pid="3" name="_MarkAsFinal">
    <vt:bool>true</vt:bool>
  </property>
</Properties>
</file>